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90"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5" r:id="rId17"/>
    <p:sldId id="270" r:id="rId18"/>
    <p:sldId id="274" r:id="rId19"/>
    <p:sldId id="281" r:id="rId20"/>
    <p:sldId id="282" r:id="rId21"/>
    <p:sldId id="271" r:id="rId22"/>
    <p:sldId id="272" r:id="rId23"/>
    <p:sldId id="273" r:id="rId24"/>
    <p:sldId id="276" r:id="rId25"/>
    <p:sldId id="277" r:id="rId26"/>
    <p:sldId id="278" r:id="rId27"/>
    <p:sldId id="279" r:id="rId28"/>
    <p:sldId id="280" r:id="rId29"/>
    <p:sldId id="283" r:id="rId30"/>
    <p:sldId id="284" r:id="rId31"/>
    <p:sldId id="285" r:id="rId32"/>
    <p:sldId id="286" r:id="rId33"/>
    <p:sldId id="287" r:id="rId34"/>
    <p:sldId id="28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B5638373-B0BE-4F9B-880E-E69DF48BA557}" type="datetimeFigureOut">
              <a:rPr lang="en-US" smtClean="0"/>
              <a:t>4/23/2013</a:t>
            </a:fld>
            <a:endParaRPr lang="en-US"/>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D40A3DBD-055B-46C0-88C0-F5911827C573}" type="slidenum">
              <a:rPr lang="en-US" smtClean="0"/>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638373-B0BE-4F9B-880E-E69DF48BA557}" type="datetimeFigureOut">
              <a:rPr lang="en-US" smtClean="0"/>
              <a:t>4/23/2013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0A3DBD-055B-46C0-88C0-F5911827C57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5638373-B0BE-4F9B-880E-E69DF48BA557}" type="datetimeFigureOut">
              <a:rPr lang="en-US" smtClean="0"/>
              <a:t>4/23/2013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D40A3DBD-055B-46C0-88C0-F5911827C57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5638373-B0BE-4F9B-880E-E69DF48BA557}" type="datetimeFigureOut">
              <a:rPr lang="en-US" smtClean="0"/>
              <a:t>4/23/2013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0A3DBD-055B-46C0-88C0-F5911827C573}"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B5638373-B0BE-4F9B-880E-E69DF48BA557}" type="datetimeFigureOut">
              <a:rPr lang="en-US" smtClean="0"/>
              <a:t>4/23/2013</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D40A3DBD-055B-46C0-88C0-F5911827C573}" type="slidenum">
              <a:rPr lang="en-US" smtClean="0"/>
              <a:t>‹#›</a:t>
            </a:fld>
            <a:endParaRPr lang="en-US"/>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5638373-B0BE-4F9B-880E-E69DF48BA557}" type="datetimeFigureOut">
              <a:rPr lang="en-US" smtClean="0"/>
              <a:t>4/23/2013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0A3DBD-055B-46C0-88C0-F5911827C573}"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5638373-B0BE-4F9B-880E-E69DF48BA557}" type="datetimeFigureOut">
              <a:rPr lang="en-US" smtClean="0"/>
              <a:t>4/23/2013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40A3DBD-055B-46C0-88C0-F5911827C573}"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5638373-B0BE-4F9B-880E-E69DF48BA557}" type="datetimeFigureOut">
              <a:rPr lang="en-US" smtClean="0"/>
              <a:t>4/23/2013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40A3DBD-055B-46C0-88C0-F5911827C573}" type="slidenum">
              <a:rPr lang="en-US" smtClean="0"/>
              <a:t>‹#›</a:t>
            </a:fld>
            <a:endParaRPr lang="en-US"/>
          </a:p>
        </p:txBody>
      </p:sp>
      <p:sp>
        <p:nvSpPr>
          <p:cNvPr id="6" name="Title 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B5638373-B0BE-4F9B-880E-E69DF48BA557}" type="datetimeFigureOut">
              <a:rPr lang="en-US" smtClean="0"/>
              <a:t>4/23/2013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40A3DBD-055B-46C0-88C0-F5911827C57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638373-B0BE-4F9B-880E-E69DF48BA557}" type="datetimeFigureOut">
              <a:rPr lang="en-US" smtClean="0"/>
              <a:t>4/23/2013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D40A3DBD-055B-46C0-88C0-F5911827C573}" type="slidenum">
              <a:rPr lang="en-US" smtClean="0"/>
              <a:t>‹#›</a:t>
            </a:fld>
            <a:endParaRPr lang="en-US"/>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n-US" smtClean="0"/>
              <a:t>Click to edit Master title style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638373-B0BE-4F9B-880E-E69DF48BA557}" type="datetimeFigureOut">
              <a:rPr lang="en-US" smtClean="0"/>
              <a:t>4/23/2013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0A3DBD-055B-46C0-88C0-F5911827C573}" type="slidenum">
              <a:rPr lang="en-US" smtClean="0"/>
              <a:t>‹#›</a:t>
            </a:fld>
            <a:endParaRPr lang="en-US"/>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B5638373-B0BE-4F9B-880E-E69DF48BA557}" type="datetimeFigureOut">
              <a:rPr lang="en-US" smtClean="0"/>
              <a:t>4/23/2013</a:t>
            </a:fld>
            <a:endParaRPr lang="en-US"/>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D40A3DBD-055B-46C0-88C0-F5911827C57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sp>
        <p:nvSpPr>
          <p:cNvPr id="2" name="Title 1"/>
          <p:cNvSpPr>
            <a:spLocks noGrp="1"/>
          </p:cNvSpPr>
          <p:nvPr>
            <p:ph type="title"/>
          </p:nvPr>
        </p:nvSpPr>
        <p:spPr>
          <a:xfrm>
            <a:off x="381000" y="304800"/>
            <a:ext cx="6324600" cy="1828800"/>
          </a:xfrm>
        </p:spPr>
        <p:txBody>
          <a:bodyPr/>
          <a:lstStyle/>
          <a:p>
            <a:pPr algn="l"/>
            <a:r>
              <a:rPr lang="en-US" dirty="0" smtClean="0"/>
              <a:t>The united States civil war, 1861 - 1865</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400" y="2133600"/>
            <a:ext cx="5902817" cy="4191000"/>
          </a:xfrm>
          <a:prstGeom prst="rect">
            <a:avLst/>
          </a:prstGeom>
        </p:spPr>
      </p:pic>
    </p:spTree>
    <p:extLst>
      <p:ext uri="{BB962C8B-B14F-4D97-AF65-F5344CB8AC3E}">
        <p14:creationId xmlns:p14="http://schemas.microsoft.com/office/powerpoint/2010/main" val="11693539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70000" lnSpcReduction="20000"/>
          </a:bodyPr>
          <a:lstStyle/>
          <a:p>
            <a:r>
              <a:rPr lang="en-US" dirty="0" smtClean="0"/>
              <a:t>The first major encounter of the war too place in July of 1861 at Manassas Junction Virginia.  High society from Washington, D.C. took carriages out to view the carnage from afar.  They were horrified when what appeared to be a decisive victory for the Union turned into a disorderly rout.  The Confederate soldiers, following the example of Thomas “Stonewall” Jackson, held their ground, organized a counterattack, and sent the green Union troops running.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181600" y="1769235"/>
            <a:ext cx="3200400" cy="4638260"/>
          </a:xfrm>
        </p:spPr>
      </p:pic>
      <p:sp>
        <p:nvSpPr>
          <p:cNvPr id="4" name="Title 3"/>
          <p:cNvSpPr>
            <a:spLocks noGrp="1"/>
          </p:cNvSpPr>
          <p:nvPr>
            <p:ph type="title"/>
          </p:nvPr>
        </p:nvSpPr>
        <p:spPr/>
        <p:txBody>
          <a:bodyPr/>
          <a:lstStyle/>
          <a:p>
            <a:r>
              <a:rPr lang="en-US" dirty="0" smtClean="0"/>
              <a:t>“The Great Skedaddle” </a:t>
            </a:r>
            <a:endParaRPr lang="en-US" dirty="0"/>
          </a:p>
        </p:txBody>
      </p:sp>
    </p:spTree>
    <p:extLst>
      <p:ext uri="{BB962C8B-B14F-4D97-AF65-F5344CB8AC3E}">
        <p14:creationId xmlns:p14="http://schemas.microsoft.com/office/powerpoint/2010/main" val="28172356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719072"/>
            <a:ext cx="4191000" cy="4910328"/>
          </a:xfrm>
        </p:spPr>
        <p:txBody>
          <a:bodyPr>
            <a:normAutofit fontScale="70000" lnSpcReduction="20000"/>
          </a:bodyPr>
          <a:lstStyle/>
          <a:p>
            <a:r>
              <a:rPr lang="en-US" dirty="0" smtClean="0"/>
              <a:t>George McClellan picked up the pieces of the Army of the Potomac and put them to work training and drilling until they were a well-disciplined army.  McClellan had several small scale victories in West Virginia prior to being appointed the general of the army, and was well loved by his men.  His real skill, though was for training and not for combat.  Skittish in battle, he preferred not to attack unless the odds were very much in his favor, and even then, he was deliberate and cautious.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74267" y="1719263"/>
            <a:ext cx="3786466" cy="4406900"/>
          </a:xfrm>
        </p:spPr>
      </p:pic>
      <p:sp>
        <p:nvSpPr>
          <p:cNvPr id="4" name="Title 3"/>
          <p:cNvSpPr>
            <a:spLocks noGrp="1"/>
          </p:cNvSpPr>
          <p:nvPr>
            <p:ph type="title"/>
          </p:nvPr>
        </p:nvSpPr>
        <p:spPr/>
        <p:txBody>
          <a:bodyPr/>
          <a:lstStyle/>
          <a:p>
            <a:r>
              <a:rPr lang="en-US" dirty="0" smtClean="0"/>
              <a:t>Enter </a:t>
            </a:r>
            <a:r>
              <a:rPr lang="en-US" dirty="0" err="1" smtClean="0"/>
              <a:t>george</a:t>
            </a:r>
            <a:r>
              <a:rPr lang="en-US" dirty="0" smtClean="0"/>
              <a:t> </a:t>
            </a:r>
            <a:r>
              <a:rPr lang="en-US" dirty="0" err="1" smtClean="0"/>
              <a:t>mcClellan</a:t>
            </a:r>
            <a:endParaRPr lang="en-US" dirty="0"/>
          </a:p>
        </p:txBody>
      </p:sp>
    </p:spTree>
    <p:extLst>
      <p:ext uri="{BB962C8B-B14F-4D97-AF65-F5344CB8AC3E}">
        <p14:creationId xmlns:p14="http://schemas.microsoft.com/office/powerpoint/2010/main" val="911497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52400" y="1719072"/>
            <a:ext cx="2743200" cy="4910328"/>
          </a:xfrm>
        </p:spPr>
        <p:txBody>
          <a:bodyPr>
            <a:normAutofit fontScale="55000" lnSpcReduction="20000"/>
          </a:bodyPr>
          <a:lstStyle/>
          <a:p>
            <a:r>
              <a:rPr lang="en-US" dirty="0" smtClean="0"/>
              <a:t>During the Peninsula campaign of 1862, McClellan spent months preparing for an invasion that was never executed.  Fearful that he was outnumbered (he was not) McClellan paused and hesitated, started and stopped, and eventually outmaneuvered by General Robert E. Lee.  When Lincoln refused to supply McClellan with additional troops – Washington, D.C. was essentially exposed to enemy attack – McClellan sulked and insulted the commander-in-chief.  In letters, he routinely insulted the President and his Cabinet.</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2743199" y="1828800"/>
            <a:ext cx="6005725" cy="3505200"/>
          </a:xfrm>
        </p:spPr>
      </p:pic>
      <p:sp>
        <p:nvSpPr>
          <p:cNvPr id="4" name="Title 3"/>
          <p:cNvSpPr>
            <a:spLocks noGrp="1"/>
          </p:cNvSpPr>
          <p:nvPr>
            <p:ph type="title"/>
          </p:nvPr>
        </p:nvSpPr>
        <p:spPr/>
        <p:txBody>
          <a:bodyPr/>
          <a:lstStyle/>
          <a:p>
            <a:r>
              <a:rPr lang="en-US" dirty="0" smtClean="0"/>
              <a:t>The peninsula campaign</a:t>
            </a:r>
            <a:endParaRPr lang="en-US" dirty="0"/>
          </a:p>
        </p:txBody>
      </p:sp>
    </p:spTree>
    <p:extLst>
      <p:ext uri="{BB962C8B-B14F-4D97-AF65-F5344CB8AC3E}">
        <p14:creationId xmlns:p14="http://schemas.microsoft.com/office/powerpoint/2010/main" val="2702587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70000" lnSpcReduction="20000"/>
          </a:bodyPr>
          <a:lstStyle/>
          <a:p>
            <a:r>
              <a:rPr lang="en-US" dirty="0" smtClean="0"/>
              <a:t>Robert E. Lee and his partnership with Thomas “Stonewall” Jackson can hardly be underestimated as a factor in prolonging the war.  Indeed, had Jackson lived, many historians believe that the war may have ended differently.  When Lee realized the McClellan would not attack even with an enormous advantage, he took the offensive himself, punished the Union Army, and forced them to retreat.  Richmond was saved.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037245" y="1719263"/>
            <a:ext cx="3260510" cy="4406900"/>
          </a:xfrm>
        </p:spPr>
      </p:pic>
      <p:sp>
        <p:nvSpPr>
          <p:cNvPr id="4" name="Title 3"/>
          <p:cNvSpPr>
            <a:spLocks noGrp="1"/>
          </p:cNvSpPr>
          <p:nvPr>
            <p:ph type="title"/>
          </p:nvPr>
        </p:nvSpPr>
        <p:spPr/>
        <p:txBody>
          <a:bodyPr/>
          <a:lstStyle/>
          <a:p>
            <a:r>
              <a:rPr lang="en-US" dirty="0" smtClean="0"/>
              <a:t>The seven days battles</a:t>
            </a:r>
            <a:endParaRPr lang="en-US" dirty="0"/>
          </a:p>
        </p:txBody>
      </p:sp>
    </p:spTree>
    <p:extLst>
      <p:ext uri="{BB962C8B-B14F-4D97-AF65-F5344CB8AC3E}">
        <p14:creationId xmlns:p14="http://schemas.microsoft.com/office/powerpoint/2010/main" val="35895656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1000" y="1981200"/>
            <a:ext cx="6322668" cy="4406900"/>
          </a:xfrm>
        </p:spPr>
      </p:pic>
      <p:sp>
        <p:nvSpPr>
          <p:cNvPr id="4" name="Title 3"/>
          <p:cNvSpPr>
            <a:spLocks noGrp="1"/>
          </p:cNvSpPr>
          <p:nvPr>
            <p:ph type="title"/>
          </p:nvPr>
        </p:nvSpPr>
        <p:spPr/>
        <p:txBody>
          <a:bodyPr/>
          <a:lstStyle/>
          <a:p>
            <a:r>
              <a:rPr lang="en-US" dirty="0" smtClean="0"/>
              <a:t>The ironclads meet</a:t>
            </a:r>
            <a:endParaRPr lang="en-US" dirty="0"/>
          </a:p>
        </p:txBody>
      </p:sp>
      <p:sp>
        <p:nvSpPr>
          <p:cNvPr id="7" name="Rounded Rectangle 6"/>
          <p:cNvSpPr/>
          <p:nvPr/>
        </p:nvSpPr>
        <p:spPr>
          <a:xfrm>
            <a:off x="6858000" y="2057400"/>
            <a:ext cx="1981200" cy="43434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1400" dirty="0" smtClean="0"/>
              <a:t>The Confederacy seized and converted a Union vessel, the </a:t>
            </a:r>
            <a:r>
              <a:rPr lang="en-US" sz="1400" i="1" dirty="0" smtClean="0"/>
              <a:t>Merrimack</a:t>
            </a:r>
            <a:r>
              <a:rPr lang="en-US" sz="1400" dirty="0" smtClean="0"/>
              <a:t> into an ironclad ship, renamed her the Virginia,  and did considerable damage before the Union’s own Monitor fought her to a draw.  Modern Naval Warfare began here, when the two ships fought to a draw.  Later, the Confederates were forced to scuttle the ship when Norfolk surrendered in 1862. </a:t>
            </a:r>
            <a:endParaRPr lang="en-US" sz="1400" dirty="0"/>
          </a:p>
        </p:txBody>
      </p:sp>
    </p:spTree>
    <p:extLst>
      <p:ext uri="{BB962C8B-B14F-4D97-AF65-F5344CB8AC3E}">
        <p14:creationId xmlns:p14="http://schemas.microsoft.com/office/powerpoint/2010/main" val="16863861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52400" y="1719072"/>
            <a:ext cx="3276600" cy="4910328"/>
          </a:xfrm>
        </p:spPr>
        <p:txBody>
          <a:bodyPr>
            <a:normAutofit fontScale="70000" lnSpcReduction="20000"/>
          </a:bodyPr>
          <a:lstStyle/>
          <a:p>
            <a:r>
              <a:rPr lang="en-US" dirty="0" smtClean="0"/>
              <a:t>The bloodiest day in the history of the United States occurred in September of 1862 in Maryland.  Over 12,000 casualties occurred in few bloody hours.  It was barely a victory at all, but the Union sold it as such.  They had repulsed the Confederates thrust into Northern territory, and Lincoln would use the victory to redefine the goals of the war.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619603" y="1719263"/>
            <a:ext cx="5028994" cy="4406900"/>
          </a:xfrm>
        </p:spPr>
      </p:pic>
      <p:sp>
        <p:nvSpPr>
          <p:cNvPr id="4" name="Title 3"/>
          <p:cNvSpPr>
            <a:spLocks noGrp="1"/>
          </p:cNvSpPr>
          <p:nvPr>
            <p:ph type="title"/>
          </p:nvPr>
        </p:nvSpPr>
        <p:spPr/>
        <p:txBody>
          <a:bodyPr/>
          <a:lstStyle/>
          <a:p>
            <a:r>
              <a:rPr lang="en-US" dirty="0" err="1" smtClean="0"/>
              <a:t>antietam</a:t>
            </a:r>
            <a:endParaRPr lang="en-US" dirty="0"/>
          </a:p>
        </p:txBody>
      </p:sp>
    </p:spTree>
    <p:extLst>
      <p:ext uri="{BB962C8B-B14F-4D97-AF65-F5344CB8AC3E}">
        <p14:creationId xmlns:p14="http://schemas.microsoft.com/office/powerpoint/2010/main" val="2191201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62500" lnSpcReduction="20000"/>
          </a:bodyPr>
          <a:lstStyle/>
          <a:p>
            <a:r>
              <a:rPr lang="en-US" dirty="0" smtClean="0"/>
              <a:t>It was Benjamin Butler that first objected to the notion of returning runaway slaves during the Civil War.  He argued that if the CSA insisted she was a sovereign nation, the Union should take her at her word and protect the refugees that ran away.  Before Butler’s analysis of the situation, the Fugitive Slave Law had been upheld.  Now, Butler claimed that he would protect the runaway enslaved people as “contraband of war.”  The enslaved were property – according to their Southern owners.  Benjamin Butler claimed that he would take them at their word.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95800" y="1981200"/>
            <a:ext cx="4038600" cy="3382327"/>
          </a:xfrm>
        </p:spPr>
      </p:pic>
      <p:sp>
        <p:nvSpPr>
          <p:cNvPr id="4" name="Title 3"/>
          <p:cNvSpPr>
            <a:spLocks noGrp="1"/>
          </p:cNvSpPr>
          <p:nvPr>
            <p:ph type="title"/>
          </p:nvPr>
        </p:nvSpPr>
        <p:spPr/>
        <p:txBody>
          <a:bodyPr/>
          <a:lstStyle/>
          <a:p>
            <a:r>
              <a:rPr lang="en-US" dirty="0" smtClean="0"/>
              <a:t>Fortress Monroe’s “Contraband”</a:t>
            </a:r>
            <a:endParaRPr lang="en-US" dirty="0"/>
          </a:p>
        </p:txBody>
      </p:sp>
    </p:spTree>
    <p:extLst>
      <p:ext uri="{BB962C8B-B14F-4D97-AF65-F5344CB8AC3E}">
        <p14:creationId xmlns:p14="http://schemas.microsoft.com/office/powerpoint/2010/main" val="3468175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85000" lnSpcReduction="10000"/>
          </a:bodyPr>
          <a:lstStyle/>
          <a:p>
            <a:r>
              <a:rPr lang="en-US" dirty="0" smtClean="0"/>
              <a:t>Lincoln’ Emancipation Proclamation was issued in two parts – an initial announcement in September of 1862 and the formal statement of the rule in January.  It only freed slaves in parts of the South which were actively rebelling, but it still had a huge impact on the conduct and the meaning of the war.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2285443"/>
            <a:ext cx="4038600" cy="3274540"/>
          </a:xfrm>
        </p:spPr>
      </p:pic>
      <p:sp>
        <p:nvSpPr>
          <p:cNvPr id="4" name="Title 3"/>
          <p:cNvSpPr>
            <a:spLocks noGrp="1"/>
          </p:cNvSpPr>
          <p:nvPr>
            <p:ph type="title"/>
          </p:nvPr>
        </p:nvSpPr>
        <p:spPr/>
        <p:txBody>
          <a:bodyPr/>
          <a:lstStyle/>
          <a:p>
            <a:r>
              <a:rPr lang="en-US" dirty="0" smtClean="0"/>
              <a:t>The emancipation proclamation</a:t>
            </a:r>
            <a:endParaRPr lang="en-US" dirty="0"/>
          </a:p>
        </p:txBody>
      </p:sp>
    </p:spTree>
    <p:extLst>
      <p:ext uri="{BB962C8B-B14F-4D97-AF65-F5344CB8AC3E}">
        <p14:creationId xmlns:p14="http://schemas.microsoft.com/office/powerpoint/2010/main" val="2019540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719072"/>
            <a:ext cx="3429000" cy="4407408"/>
          </a:xfrm>
        </p:spPr>
        <p:txBody>
          <a:bodyPr>
            <a:normAutofit fontScale="62500" lnSpcReduction="20000"/>
          </a:bodyPr>
          <a:lstStyle/>
          <a:p>
            <a:r>
              <a:rPr lang="en-US" dirty="0" smtClean="0"/>
              <a:t>There were over 200,000 African-American soldiers who served the Union Army during the Civil War.  They served in supply roles and in combat, and every runaway slave was twice effective.  They had robbed the Confederacy of their labor, and now, they were serving in the Union Armed forces.  Perhaps the most famous group of African American soldiers from the period was the 58</a:t>
            </a:r>
            <a:r>
              <a:rPr lang="en-US" baseline="30000" dirty="0" smtClean="0"/>
              <a:t>th</a:t>
            </a:r>
            <a:r>
              <a:rPr lang="en-US" dirty="0" smtClean="0"/>
              <a:t> Massachusetts Colored Regiment.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038600" y="1828800"/>
            <a:ext cx="4408671" cy="3614737"/>
          </a:xfrm>
        </p:spPr>
      </p:pic>
      <p:sp>
        <p:nvSpPr>
          <p:cNvPr id="4" name="Title 3"/>
          <p:cNvSpPr>
            <a:spLocks noGrp="1"/>
          </p:cNvSpPr>
          <p:nvPr>
            <p:ph type="title"/>
          </p:nvPr>
        </p:nvSpPr>
        <p:spPr/>
        <p:txBody>
          <a:bodyPr/>
          <a:lstStyle/>
          <a:p>
            <a:r>
              <a:rPr lang="en-US" dirty="0" smtClean="0"/>
              <a:t>African American Soldiers</a:t>
            </a:r>
            <a:endParaRPr lang="en-US" dirty="0"/>
          </a:p>
        </p:txBody>
      </p:sp>
    </p:spTree>
    <p:extLst>
      <p:ext uri="{BB962C8B-B14F-4D97-AF65-F5344CB8AC3E}">
        <p14:creationId xmlns:p14="http://schemas.microsoft.com/office/powerpoint/2010/main" val="384669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77500" lnSpcReduction="20000"/>
          </a:bodyPr>
          <a:lstStyle/>
          <a:p>
            <a:r>
              <a:rPr lang="en-US" dirty="0" smtClean="0"/>
              <a:t>One of the most horrifying battles of the entire war, the Union’s effort to control Fredericksburg by way of an assault on </a:t>
            </a:r>
            <a:r>
              <a:rPr lang="en-US" dirty="0" err="1"/>
              <a:t>M</a:t>
            </a:r>
            <a:r>
              <a:rPr lang="en-US" dirty="0" err="1" smtClean="0"/>
              <a:t>arye’s</a:t>
            </a:r>
            <a:r>
              <a:rPr lang="en-US" dirty="0" smtClean="0"/>
              <a:t> Heights resulted in thousands of deaths.  General Ambrose Burnside, who had ordered the assault, would resign his command post shortly.  There were over 10,000 deaths and casualties on the Union side, and the mission was a catastrophic failure.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2334197"/>
            <a:ext cx="4038600" cy="3177032"/>
          </a:xfrm>
        </p:spPr>
      </p:pic>
      <p:sp>
        <p:nvSpPr>
          <p:cNvPr id="4" name="Title 3"/>
          <p:cNvSpPr>
            <a:spLocks noGrp="1"/>
          </p:cNvSpPr>
          <p:nvPr>
            <p:ph type="title"/>
          </p:nvPr>
        </p:nvSpPr>
        <p:spPr/>
        <p:txBody>
          <a:bodyPr/>
          <a:lstStyle/>
          <a:p>
            <a:r>
              <a:rPr lang="en-US" dirty="0" smtClean="0"/>
              <a:t>Fredericksburg</a:t>
            </a:r>
            <a:endParaRPr lang="en-US" dirty="0"/>
          </a:p>
        </p:txBody>
      </p:sp>
    </p:spTree>
    <p:extLst>
      <p:ext uri="{BB962C8B-B14F-4D97-AF65-F5344CB8AC3E}">
        <p14:creationId xmlns:p14="http://schemas.microsoft.com/office/powerpoint/2010/main" val="953472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19200" y="1828800"/>
            <a:ext cx="6477000" cy="4620260"/>
          </a:xfrm>
        </p:spPr>
      </p:pic>
      <p:sp>
        <p:nvSpPr>
          <p:cNvPr id="3" name="Title 2"/>
          <p:cNvSpPr>
            <a:spLocks noGrp="1"/>
          </p:cNvSpPr>
          <p:nvPr>
            <p:ph type="title"/>
          </p:nvPr>
        </p:nvSpPr>
        <p:spPr/>
        <p:txBody>
          <a:bodyPr/>
          <a:lstStyle/>
          <a:p>
            <a:r>
              <a:rPr lang="en-US" dirty="0" smtClean="0"/>
              <a:t>Lincoln and his cabinet</a:t>
            </a:r>
            <a:endParaRPr lang="en-US" dirty="0"/>
          </a:p>
        </p:txBody>
      </p:sp>
    </p:spTree>
    <p:extLst>
      <p:ext uri="{BB962C8B-B14F-4D97-AF65-F5344CB8AC3E}">
        <p14:creationId xmlns:p14="http://schemas.microsoft.com/office/powerpoint/2010/main" val="35023611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62500" lnSpcReduction="20000"/>
          </a:bodyPr>
          <a:lstStyle/>
          <a:p>
            <a:r>
              <a:rPr lang="en-US" dirty="0" smtClean="0"/>
              <a:t>Chancellorsville was another classic victory for Robert E. Lee.  Splitting his already outnumbered army against a skittish Union adversary in General Thomas Hooker, Lee was able to convince Hooker that he was surrounded, and press him to retreat with enormous losses.  The most horrifying loss of the day, however, was for Lee.  General Thomas “Stonewall” Jackson was mortally wounded at the battle.  He was shot by his own men after returning from a night recognizance raid. His arm was amputated; he died several days later.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905000"/>
            <a:ext cx="4038600" cy="2937163"/>
          </a:xfrm>
        </p:spPr>
      </p:pic>
      <p:sp>
        <p:nvSpPr>
          <p:cNvPr id="4" name="Title 3"/>
          <p:cNvSpPr>
            <a:spLocks noGrp="1"/>
          </p:cNvSpPr>
          <p:nvPr>
            <p:ph type="title"/>
          </p:nvPr>
        </p:nvSpPr>
        <p:spPr/>
        <p:txBody>
          <a:bodyPr/>
          <a:lstStyle/>
          <a:p>
            <a:r>
              <a:rPr lang="en-US" dirty="0" smtClean="0"/>
              <a:t>Chancellorsville</a:t>
            </a:r>
            <a:endParaRPr lang="en-US" dirty="0"/>
          </a:p>
        </p:txBody>
      </p:sp>
    </p:spTree>
    <p:extLst>
      <p:ext uri="{BB962C8B-B14F-4D97-AF65-F5344CB8AC3E}">
        <p14:creationId xmlns:p14="http://schemas.microsoft.com/office/powerpoint/2010/main" val="41045025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70000" lnSpcReduction="20000"/>
          </a:bodyPr>
          <a:lstStyle/>
          <a:p>
            <a:r>
              <a:rPr lang="en-US" dirty="0" smtClean="0"/>
              <a:t>After having won victories at Fort Henry and Fort </a:t>
            </a:r>
            <a:r>
              <a:rPr lang="en-US" dirty="0" err="1" smtClean="0"/>
              <a:t>Donelson</a:t>
            </a:r>
            <a:r>
              <a:rPr lang="en-US" dirty="0"/>
              <a:t> </a:t>
            </a:r>
            <a:r>
              <a:rPr lang="en-US" dirty="0" smtClean="0"/>
              <a:t>in Tennessee, Ulysses S. Grant was gaining a reputation as a leader on the battlefield.  When his forces met Confederate general Albert Sidney Johnson in the Southern part of Tennessee in April of 1862, over 20,000 casualties resulted – but Grant’s forces controlled the battlefield and much of the Mississippi River Valley in the wake of the battle. </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10175" y="1922463"/>
            <a:ext cx="2914650" cy="4000500"/>
          </a:xfrm>
        </p:spPr>
      </p:pic>
      <p:sp>
        <p:nvSpPr>
          <p:cNvPr id="4" name="Title 3"/>
          <p:cNvSpPr>
            <a:spLocks noGrp="1"/>
          </p:cNvSpPr>
          <p:nvPr>
            <p:ph type="title"/>
          </p:nvPr>
        </p:nvSpPr>
        <p:spPr/>
        <p:txBody>
          <a:bodyPr/>
          <a:lstStyle/>
          <a:p>
            <a:r>
              <a:rPr lang="en-US" dirty="0" smtClean="0"/>
              <a:t>“unconditional Surrender” Grant</a:t>
            </a:r>
            <a:endParaRPr lang="en-US" dirty="0"/>
          </a:p>
        </p:txBody>
      </p:sp>
    </p:spTree>
    <p:extLst>
      <p:ext uri="{BB962C8B-B14F-4D97-AF65-F5344CB8AC3E}">
        <p14:creationId xmlns:p14="http://schemas.microsoft.com/office/powerpoint/2010/main" val="20941939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52400" y="1719072"/>
            <a:ext cx="2514600" cy="4986528"/>
          </a:xfrm>
        </p:spPr>
        <p:txBody>
          <a:bodyPr>
            <a:normAutofit fontScale="55000" lnSpcReduction="20000"/>
          </a:bodyPr>
          <a:lstStyle/>
          <a:p>
            <a:r>
              <a:rPr lang="en-US" dirty="0" smtClean="0"/>
              <a:t>David Farragut made the famous statement at the Battle of New Orleans in April of 1862.  New Orleans fell quickly, and Farragut would make his way north towards Natchez, MS.  Eventually, he met the soldiers of Ulysses S. Grant, who’s goal was to capture and control the entire Mississippi River.  Only Vicksburg stood in the Union’s way, now, as they attempted to sever the Confederacy in half.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667000" y="1771041"/>
            <a:ext cx="6019800" cy="4303343"/>
          </a:xfrm>
        </p:spPr>
      </p:pic>
      <p:sp>
        <p:nvSpPr>
          <p:cNvPr id="4" name="Title 3"/>
          <p:cNvSpPr>
            <a:spLocks noGrp="1"/>
          </p:cNvSpPr>
          <p:nvPr>
            <p:ph type="title"/>
          </p:nvPr>
        </p:nvSpPr>
        <p:spPr/>
        <p:txBody>
          <a:bodyPr/>
          <a:lstStyle/>
          <a:p>
            <a:r>
              <a:rPr lang="en-US" dirty="0" smtClean="0"/>
              <a:t>“Damn the Torpedoes, Full Speed ahead!” </a:t>
            </a:r>
            <a:endParaRPr lang="en-US" dirty="0"/>
          </a:p>
        </p:txBody>
      </p:sp>
    </p:spTree>
    <p:extLst>
      <p:ext uri="{BB962C8B-B14F-4D97-AF65-F5344CB8AC3E}">
        <p14:creationId xmlns:p14="http://schemas.microsoft.com/office/powerpoint/2010/main" val="5070474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70000" lnSpcReduction="20000"/>
          </a:bodyPr>
          <a:lstStyle/>
          <a:p>
            <a:r>
              <a:rPr lang="en-US" dirty="0" smtClean="0"/>
              <a:t>The siege of Vicksburg was a painstaking an brutal affair, but on which resulted in a decisive Union victory and absolute control over the Mississippi River.  Before the city surrendered, it had been bombed into submission.  Everyone in the town was living in dugout shelters.  On July 4</a:t>
            </a:r>
            <a:r>
              <a:rPr lang="en-US" baseline="30000" dirty="0" smtClean="0"/>
              <a:t>th</a:t>
            </a:r>
            <a:r>
              <a:rPr lang="en-US" dirty="0" smtClean="0"/>
              <a:t>, the town surrendered to Grant.  The holiday would not be celebrated in New Orleans again for a long, long, time.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981200"/>
            <a:ext cx="4038600" cy="2937163"/>
          </a:xfrm>
        </p:spPr>
      </p:pic>
      <p:sp>
        <p:nvSpPr>
          <p:cNvPr id="4" name="Title 3"/>
          <p:cNvSpPr>
            <a:spLocks noGrp="1"/>
          </p:cNvSpPr>
          <p:nvPr>
            <p:ph type="title"/>
          </p:nvPr>
        </p:nvSpPr>
        <p:spPr/>
        <p:txBody>
          <a:bodyPr/>
          <a:lstStyle/>
          <a:p>
            <a:r>
              <a:rPr lang="en-US" dirty="0" smtClean="0"/>
              <a:t>Vicksburg: Prairie Dog town</a:t>
            </a:r>
            <a:endParaRPr lang="en-US" dirty="0"/>
          </a:p>
        </p:txBody>
      </p:sp>
    </p:spTree>
    <p:extLst>
      <p:ext uri="{BB962C8B-B14F-4D97-AF65-F5344CB8AC3E}">
        <p14:creationId xmlns:p14="http://schemas.microsoft.com/office/powerpoint/2010/main" val="37779284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85000" lnSpcReduction="20000"/>
          </a:bodyPr>
          <a:lstStyle/>
          <a:p>
            <a:r>
              <a:rPr lang="en-US" dirty="0" smtClean="0"/>
              <a:t>By the second year of the war, despite some signs of progress on the part of the Union, all of the bloodshed and violence was getting to be too much for some Americans.  The 1862 Elections saw gains for so-called “Peace Democrats” – Copperheads – who sought to end the war by negotiation.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912080"/>
            <a:ext cx="4038600" cy="4021266"/>
          </a:xfrm>
        </p:spPr>
      </p:pic>
      <p:sp>
        <p:nvSpPr>
          <p:cNvPr id="4" name="Title 3"/>
          <p:cNvSpPr>
            <a:spLocks noGrp="1"/>
          </p:cNvSpPr>
          <p:nvPr>
            <p:ph type="title"/>
          </p:nvPr>
        </p:nvSpPr>
        <p:spPr/>
        <p:txBody>
          <a:bodyPr/>
          <a:lstStyle/>
          <a:p>
            <a:r>
              <a:rPr lang="en-US" dirty="0" smtClean="0"/>
              <a:t>Copperheads and the Draft</a:t>
            </a:r>
            <a:endParaRPr lang="en-US" dirty="0"/>
          </a:p>
        </p:txBody>
      </p:sp>
    </p:spTree>
    <p:extLst>
      <p:ext uri="{BB962C8B-B14F-4D97-AF65-F5344CB8AC3E}">
        <p14:creationId xmlns:p14="http://schemas.microsoft.com/office/powerpoint/2010/main" val="18907698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62500" lnSpcReduction="20000"/>
          </a:bodyPr>
          <a:lstStyle/>
          <a:p>
            <a:r>
              <a:rPr lang="en-US" dirty="0" smtClean="0"/>
              <a:t>Lee invaded the North in the summer of 1863 believing his men were invincible.  He also was under the impression that a victory by his army in the </a:t>
            </a:r>
            <a:r>
              <a:rPr lang="en-US" dirty="0" smtClean="0"/>
              <a:t>North may bring diplomatic recognition from England or France – tilting the balance of power to the Confederacy again. Although outnumbered – as usual – Lee would choose to take the offensive in the critical stages of the battle.  Some historians contend that Lee literally suffered a heart attack during the battle, clouding his judgment.  It is certain that his decisions were questioned by Longstreet.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938852" y="1719263"/>
            <a:ext cx="3457296" cy="4406900"/>
          </a:xfrm>
        </p:spPr>
      </p:pic>
      <p:sp>
        <p:nvSpPr>
          <p:cNvPr id="4" name="Title 3"/>
          <p:cNvSpPr>
            <a:spLocks noGrp="1"/>
          </p:cNvSpPr>
          <p:nvPr>
            <p:ph type="title"/>
          </p:nvPr>
        </p:nvSpPr>
        <p:spPr/>
        <p:txBody>
          <a:bodyPr/>
          <a:lstStyle/>
          <a:p>
            <a:r>
              <a:rPr lang="en-US" dirty="0" smtClean="0"/>
              <a:t>Gettysburg</a:t>
            </a:r>
            <a:endParaRPr lang="en-US" dirty="0"/>
          </a:p>
        </p:txBody>
      </p:sp>
    </p:spTree>
    <p:extLst>
      <p:ext uri="{BB962C8B-B14F-4D97-AF65-F5344CB8AC3E}">
        <p14:creationId xmlns:p14="http://schemas.microsoft.com/office/powerpoint/2010/main" val="24780939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228600" y="1719072"/>
            <a:ext cx="3581400" cy="5138928"/>
          </a:xfrm>
        </p:spPr>
        <p:txBody>
          <a:bodyPr>
            <a:normAutofit fontScale="62500" lnSpcReduction="20000"/>
          </a:bodyPr>
          <a:lstStyle/>
          <a:p>
            <a:r>
              <a:rPr lang="en-US" dirty="0" smtClean="0"/>
              <a:t>George Meade was the general fo</a:t>
            </a:r>
            <a:r>
              <a:rPr lang="en-US" dirty="0" smtClean="0"/>
              <a:t>r the Union during the Battle of Gettysburg.  In spite of his great victory, he would be removed from command following the battle for failing to pursue Lee’s broken Army of Northern Virginia.  Meade was sent to Minnesota following the battle, to lead anti-Indian movements.  The best known hero of the Battle of Gettysburg may be Joshua Chamberlain, who saved the high ground at Little Round Top by executing a swinging gate maneuver – bayonets fixed – to attack a larger Confederate force.  The Rebels surrendered.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810000" y="1981200"/>
            <a:ext cx="5029200" cy="3960000"/>
          </a:xfrm>
        </p:spPr>
      </p:pic>
      <p:sp>
        <p:nvSpPr>
          <p:cNvPr id="4" name="Title 3"/>
          <p:cNvSpPr>
            <a:spLocks noGrp="1"/>
          </p:cNvSpPr>
          <p:nvPr>
            <p:ph type="title"/>
          </p:nvPr>
        </p:nvSpPr>
        <p:spPr/>
        <p:txBody>
          <a:bodyPr/>
          <a:lstStyle/>
          <a:p>
            <a:r>
              <a:rPr lang="en-US" dirty="0" smtClean="0"/>
              <a:t>Gettysburg</a:t>
            </a:r>
            <a:endParaRPr lang="en-US" dirty="0"/>
          </a:p>
        </p:txBody>
      </p:sp>
    </p:spTree>
    <p:extLst>
      <p:ext uri="{BB962C8B-B14F-4D97-AF65-F5344CB8AC3E}">
        <p14:creationId xmlns:p14="http://schemas.microsoft.com/office/powerpoint/2010/main" val="14185460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77500" lnSpcReduction="20000"/>
          </a:bodyPr>
          <a:lstStyle/>
          <a:p>
            <a:r>
              <a:rPr lang="en-US" dirty="0" smtClean="0"/>
              <a:t>The final day of the Battle of Gettysburg began with Pickett’s Charge.  The glorious but unsuccessful mission turned into a rout; the Confederacy retreated in an unorganized manner.  Only Meade’s incompetence allowed the Army of Northern Virginia to escape.  Even at that the Confederacy’s greatest army would be crippled and outnumbered fo</a:t>
            </a:r>
            <a:r>
              <a:rPr lang="en-US" dirty="0" smtClean="0"/>
              <a:t>r the remainder of the war.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95800" y="2057400"/>
            <a:ext cx="4301224" cy="2819400"/>
          </a:xfrm>
        </p:spPr>
      </p:pic>
      <p:sp>
        <p:nvSpPr>
          <p:cNvPr id="4" name="Title 3"/>
          <p:cNvSpPr>
            <a:spLocks noGrp="1"/>
          </p:cNvSpPr>
          <p:nvPr>
            <p:ph type="title"/>
          </p:nvPr>
        </p:nvSpPr>
        <p:spPr/>
        <p:txBody>
          <a:bodyPr/>
          <a:lstStyle/>
          <a:p>
            <a:r>
              <a:rPr lang="en-US" dirty="0" smtClean="0"/>
              <a:t>Gettysburg</a:t>
            </a:r>
            <a:endParaRPr lang="en-US" dirty="0"/>
          </a:p>
        </p:txBody>
      </p:sp>
    </p:spTree>
    <p:extLst>
      <p:ext uri="{BB962C8B-B14F-4D97-AF65-F5344CB8AC3E}">
        <p14:creationId xmlns:p14="http://schemas.microsoft.com/office/powerpoint/2010/main" val="18140516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1905000"/>
            <a:ext cx="3663258" cy="2971800"/>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724400" y="1555218"/>
            <a:ext cx="3733800" cy="4936477"/>
          </a:xfrm>
        </p:spPr>
      </p:pic>
      <p:sp>
        <p:nvSpPr>
          <p:cNvPr id="4" name="Title 3"/>
          <p:cNvSpPr>
            <a:spLocks noGrp="1"/>
          </p:cNvSpPr>
          <p:nvPr>
            <p:ph type="title"/>
          </p:nvPr>
        </p:nvSpPr>
        <p:spPr/>
        <p:txBody>
          <a:bodyPr/>
          <a:lstStyle/>
          <a:p>
            <a:r>
              <a:rPr lang="en-US" dirty="0" smtClean="0"/>
              <a:t>The Gettysburg address</a:t>
            </a:r>
            <a:endParaRPr lang="en-US" dirty="0"/>
          </a:p>
        </p:txBody>
      </p:sp>
      <p:sp>
        <p:nvSpPr>
          <p:cNvPr id="7" name="Rounded Rectangle 6"/>
          <p:cNvSpPr/>
          <p:nvPr/>
        </p:nvSpPr>
        <p:spPr>
          <a:xfrm>
            <a:off x="630382" y="5140036"/>
            <a:ext cx="3886200" cy="12192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t>
            </a:r>
            <a:r>
              <a:rPr lang="en-US" sz="2400" i="1" dirty="0" smtClean="0">
                <a:latin typeface="Baskerville Old Face" pitchFamily="18" charset="0"/>
              </a:rPr>
              <a:t>A New Birth of Freedom</a:t>
            </a:r>
            <a:r>
              <a:rPr lang="en-US" dirty="0" smtClean="0"/>
              <a:t>”</a:t>
            </a:r>
            <a:endParaRPr lang="en-US" dirty="0"/>
          </a:p>
        </p:txBody>
      </p:sp>
    </p:spTree>
    <p:extLst>
      <p:ext uri="{BB962C8B-B14F-4D97-AF65-F5344CB8AC3E}">
        <p14:creationId xmlns:p14="http://schemas.microsoft.com/office/powerpoint/2010/main" val="21278836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Cold harbor</a:t>
            </a:r>
            <a:endParaRPr lang="en-US" dirty="0"/>
          </a:p>
        </p:txBody>
      </p:sp>
      <p:pic>
        <p:nvPicPr>
          <p:cNvPr id="10" name="Content Placeholder 9"/>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09600" y="1752600"/>
            <a:ext cx="5426119" cy="4519183"/>
          </a:xfrm>
        </p:spPr>
      </p:pic>
      <p:sp>
        <p:nvSpPr>
          <p:cNvPr id="11" name="Rounded Rectangle 10"/>
          <p:cNvSpPr/>
          <p:nvPr/>
        </p:nvSpPr>
        <p:spPr>
          <a:xfrm>
            <a:off x="6248400" y="1676400"/>
            <a:ext cx="2514600" cy="45720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dirty="0" smtClean="0"/>
              <a:t>Once appointed to lead the Army of the Potomac and to serve as the General in Chief of the Union Army, Grant vowed to fight it out with Lee along the lines of this battle all summer.  It would take all summer and then some. Soldiers at the Battle of Cold Harbor wrote letters home that began, “I died today.” </a:t>
            </a:r>
            <a:endParaRPr lang="en-US" dirty="0"/>
          </a:p>
        </p:txBody>
      </p:sp>
    </p:spTree>
    <p:extLst>
      <p:ext uri="{BB962C8B-B14F-4D97-AF65-F5344CB8AC3E}">
        <p14:creationId xmlns:p14="http://schemas.microsoft.com/office/powerpoint/2010/main" val="23054416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p:txBody>
          <a:bodyPr>
            <a:normAutofit fontScale="70000" lnSpcReduction="20000"/>
          </a:bodyPr>
          <a:lstStyle/>
          <a:p>
            <a:pPr marL="45720" indent="0">
              <a:buNone/>
            </a:pPr>
            <a:r>
              <a:rPr lang="en-US" dirty="0" smtClean="0"/>
              <a:t>South Carolina was the first state to secede from the Union, so it is appropriate enough that the fighting would begin there. When Lincoln and his cabinet arrived at the conclusion that Sumter must be resupplied, the die was cast.  Pierre Beauregard ordered that the Fort be surrendered and began a bombardment which left Major Robert Anderson no option but to surrender.  The only casualty that day was a Confederate horse, killed in an accident during the shelling.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789046"/>
            <a:ext cx="4003980" cy="4230754"/>
          </a:xfrm>
        </p:spPr>
      </p:pic>
      <p:sp>
        <p:nvSpPr>
          <p:cNvPr id="3" name="Title 2"/>
          <p:cNvSpPr>
            <a:spLocks noGrp="1"/>
          </p:cNvSpPr>
          <p:nvPr>
            <p:ph type="title"/>
          </p:nvPr>
        </p:nvSpPr>
        <p:spPr/>
        <p:txBody>
          <a:bodyPr/>
          <a:lstStyle/>
          <a:p>
            <a:r>
              <a:rPr lang="en-US" dirty="0" smtClean="0"/>
              <a:t>Fort Sumter and secession</a:t>
            </a:r>
            <a:endParaRPr lang="en-US" dirty="0"/>
          </a:p>
        </p:txBody>
      </p:sp>
    </p:spTree>
    <p:extLst>
      <p:ext uri="{BB962C8B-B14F-4D97-AF65-F5344CB8AC3E}">
        <p14:creationId xmlns:p14="http://schemas.microsoft.com/office/powerpoint/2010/main" val="28888608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30387" y="1719263"/>
            <a:ext cx="5508625" cy="4406900"/>
          </a:xfrm>
        </p:spPr>
      </p:pic>
      <p:sp>
        <p:nvSpPr>
          <p:cNvPr id="4" name="Title 3"/>
          <p:cNvSpPr>
            <a:spLocks noGrp="1"/>
          </p:cNvSpPr>
          <p:nvPr>
            <p:ph type="title"/>
          </p:nvPr>
        </p:nvSpPr>
        <p:spPr/>
        <p:txBody>
          <a:bodyPr/>
          <a:lstStyle/>
          <a:p>
            <a:r>
              <a:rPr lang="en-US" dirty="0" smtClean="0"/>
              <a:t>Siege of </a:t>
            </a:r>
            <a:r>
              <a:rPr lang="en-US" dirty="0" smtClean="0"/>
              <a:t>Petersburg</a:t>
            </a:r>
            <a:endParaRPr lang="en-US" dirty="0"/>
          </a:p>
        </p:txBody>
      </p:sp>
    </p:spTree>
    <p:extLst>
      <p:ext uri="{BB962C8B-B14F-4D97-AF65-F5344CB8AC3E}">
        <p14:creationId xmlns:p14="http://schemas.microsoft.com/office/powerpoint/2010/main" val="20708404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90600" y="1752600"/>
            <a:ext cx="7192432" cy="4720035"/>
          </a:xfrm>
        </p:spPr>
      </p:pic>
      <p:sp>
        <p:nvSpPr>
          <p:cNvPr id="4" name="Title 3"/>
          <p:cNvSpPr>
            <a:spLocks noGrp="1"/>
          </p:cNvSpPr>
          <p:nvPr>
            <p:ph type="title"/>
          </p:nvPr>
        </p:nvSpPr>
        <p:spPr/>
        <p:txBody>
          <a:bodyPr/>
          <a:lstStyle/>
          <a:p>
            <a:r>
              <a:rPr lang="en-US" dirty="0" smtClean="0"/>
              <a:t>Sherman’s March to the sea</a:t>
            </a:r>
            <a:endParaRPr lang="en-US" dirty="0"/>
          </a:p>
        </p:txBody>
      </p:sp>
    </p:spTree>
    <p:extLst>
      <p:ext uri="{BB962C8B-B14F-4D97-AF65-F5344CB8AC3E}">
        <p14:creationId xmlns:p14="http://schemas.microsoft.com/office/powerpoint/2010/main" val="15204097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a:xfrm>
            <a:off x="457200" y="1719072"/>
            <a:ext cx="4114800" cy="4834128"/>
          </a:xfrm>
        </p:spPr>
        <p:txBody>
          <a:bodyPr>
            <a:normAutofit fontScale="85000" lnSpcReduction="20000"/>
          </a:bodyPr>
          <a:lstStyle/>
          <a:p>
            <a:r>
              <a:rPr lang="en-US" dirty="0" smtClean="0"/>
              <a:t>Although nicknamed “unconditional surrender,” when Grant received General Lee in Appomattox Court House, he offered quite generous terms.  Lee’s men were fed, they were given permission to take their horses and their guns, and Lee himself was treated with dignity.  For Grant, this was the beginning of the reconstruction. </a:t>
            </a:r>
            <a:endParaRPr lang="en-US" dirty="0"/>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750678" y="1719263"/>
            <a:ext cx="3833644" cy="4406900"/>
          </a:xfrm>
        </p:spPr>
      </p:pic>
      <p:sp>
        <p:nvSpPr>
          <p:cNvPr id="4" name="Title 3"/>
          <p:cNvSpPr>
            <a:spLocks noGrp="1"/>
          </p:cNvSpPr>
          <p:nvPr>
            <p:ph type="title"/>
          </p:nvPr>
        </p:nvSpPr>
        <p:spPr/>
        <p:txBody>
          <a:bodyPr/>
          <a:lstStyle/>
          <a:p>
            <a:r>
              <a:rPr lang="en-US" dirty="0" smtClean="0"/>
              <a:t>Surrender at Appomattox</a:t>
            </a:r>
            <a:endParaRPr lang="en-US" dirty="0"/>
          </a:p>
        </p:txBody>
      </p:sp>
    </p:spTree>
    <p:extLst>
      <p:ext uri="{BB962C8B-B14F-4D97-AF65-F5344CB8AC3E}">
        <p14:creationId xmlns:p14="http://schemas.microsoft.com/office/powerpoint/2010/main" val="3631253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Over 625,000 men died during the Civil War – more men died in this war than in any war the United States has ever participated in, including World War II.</a:t>
            </a:r>
          </a:p>
          <a:p>
            <a:r>
              <a:rPr lang="en-US" dirty="0" smtClean="0"/>
              <a:t>Slavery, as an institution, was ended. Over four million enslaved African-Americans had helped to secure their own freedom, and now, a complete Reconstruction of Southern Society would begin.</a:t>
            </a:r>
          </a:p>
          <a:p>
            <a:r>
              <a:rPr lang="en-US" dirty="0" smtClean="0"/>
              <a:t>The supremacy of the federal government had been established, and the usurpation of the powers of the executive were almost too long to enumerate.  Lincoln had established a draft, suspended the writ of habeas corpus, and expanded the powers of his office on numerous occasions. </a:t>
            </a:r>
          </a:p>
          <a:p>
            <a:r>
              <a:rPr lang="en-US" dirty="0" smtClean="0"/>
              <a:t>The power of corporations in the North expanded exponentially.</a:t>
            </a:r>
          </a:p>
        </p:txBody>
      </p:sp>
      <p:sp>
        <p:nvSpPr>
          <p:cNvPr id="4" name="Title 3"/>
          <p:cNvSpPr>
            <a:spLocks noGrp="1"/>
          </p:cNvSpPr>
          <p:nvPr>
            <p:ph type="title"/>
          </p:nvPr>
        </p:nvSpPr>
        <p:spPr/>
        <p:txBody>
          <a:bodyPr/>
          <a:lstStyle/>
          <a:p>
            <a:r>
              <a:rPr lang="en-US" dirty="0" smtClean="0"/>
              <a:t>Consequences of the war </a:t>
            </a:r>
            <a:endParaRPr lang="en-US" dirty="0"/>
          </a:p>
        </p:txBody>
      </p:sp>
    </p:spTree>
    <p:extLst>
      <p:ext uri="{BB962C8B-B14F-4D97-AF65-F5344CB8AC3E}">
        <p14:creationId xmlns:p14="http://schemas.microsoft.com/office/powerpoint/2010/main" val="20100734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67456" y="1719263"/>
            <a:ext cx="7834488" cy="4406900"/>
          </a:xfrm>
        </p:spPr>
      </p:pic>
      <p:sp>
        <p:nvSpPr>
          <p:cNvPr id="4" name="Title 3"/>
          <p:cNvSpPr>
            <a:spLocks noGrp="1"/>
          </p:cNvSpPr>
          <p:nvPr>
            <p:ph type="title"/>
          </p:nvPr>
        </p:nvSpPr>
        <p:spPr/>
        <p:txBody>
          <a:bodyPr/>
          <a:lstStyle/>
          <a:p>
            <a:r>
              <a:rPr lang="en-US" dirty="0" smtClean="0"/>
              <a:t>Lincoln’s martyrdom </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237238">
            <a:off x="432503" y="2266249"/>
            <a:ext cx="2743200" cy="4249191"/>
          </a:xfrm>
          <a:prstGeom prst="rect">
            <a:avLst/>
          </a:prstGeom>
        </p:spPr>
      </p:pic>
    </p:spTree>
    <p:extLst>
      <p:ext uri="{BB962C8B-B14F-4D97-AF65-F5344CB8AC3E}">
        <p14:creationId xmlns:p14="http://schemas.microsoft.com/office/powerpoint/2010/main" val="835706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719072"/>
            <a:ext cx="3048000" cy="4910328"/>
          </a:xfrm>
        </p:spPr>
        <p:txBody>
          <a:bodyPr>
            <a:normAutofit fontScale="62500" lnSpcReduction="20000"/>
          </a:bodyPr>
          <a:lstStyle/>
          <a:p>
            <a:pPr marL="45720" indent="0">
              <a:buNone/>
            </a:pPr>
            <a:r>
              <a:rPr lang="en-US" dirty="0" smtClean="0"/>
              <a:t>Lincoln’s momentous decision to call up 75,000 soldiers – rather than to allow the seven Confederate States which had already surrendered to have the fort – proved to be momentous.  Four more states – including the critically populous and industrially developed Virginia – seceded now.  Most of Virginia, anyhow!  With Virginia went General Robert E. Lee – the man Lincoln had asked to command the United States Army during the Civil War.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276600" y="1828800"/>
            <a:ext cx="5379786" cy="3581400"/>
          </a:xfrm>
        </p:spPr>
      </p:pic>
      <p:sp>
        <p:nvSpPr>
          <p:cNvPr id="4" name="Title 3"/>
          <p:cNvSpPr>
            <a:spLocks noGrp="1"/>
          </p:cNvSpPr>
          <p:nvPr>
            <p:ph type="title"/>
          </p:nvPr>
        </p:nvSpPr>
        <p:spPr/>
        <p:txBody>
          <a:bodyPr/>
          <a:lstStyle/>
          <a:p>
            <a:r>
              <a:rPr lang="en-US" dirty="0" smtClean="0"/>
              <a:t>Lincoln Calls up 75,000</a:t>
            </a:r>
            <a:endParaRPr lang="en-US" dirty="0"/>
          </a:p>
        </p:txBody>
      </p:sp>
      <p:sp>
        <p:nvSpPr>
          <p:cNvPr id="6" name="Rounded Rectangle 5"/>
          <p:cNvSpPr/>
          <p:nvPr/>
        </p:nvSpPr>
        <p:spPr>
          <a:xfrm>
            <a:off x="3352800" y="5410200"/>
            <a:ext cx="5257800" cy="9144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1200" b="1" dirty="0" smtClean="0"/>
              <a:t>When Virginia seceded from the Union, West Virginia seceded from the state.  Lincoln was in the uncomfortable position of approving WV statehood – against his own claim that secession was not tenable in a democracy.</a:t>
            </a:r>
            <a:endParaRPr lang="en-US" sz="1200" b="1" dirty="0"/>
          </a:p>
        </p:txBody>
      </p:sp>
    </p:spTree>
    <p:extLst>
      <p:ext uri="{BB962C8B-B14F-4D97-AF65-F5344CB8AC3E}">
        <p14:creationId xmlns:p14="http://schemas.microsoft.com/office/powerpoint/2010/main" val="8819581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The goal of the war for the Confederacy had already been accomplished when the fighting started.  They sought independence, and need only defend themselves from the onslaught of the Union military.  </a:t>
            </a:r>
          </a:p>
          <a:p>
            <a:r>
              <a:rPr lang="en-US" dirty="0" smtClean="0"/>
              <a:t>The Union’s goals were decidedly more difficult.  They would need to invade the South, defeat her militarily, force the rebellious states back into the Union, and reconstruct her society in a more agreeable fashion</a:t>
            </a:r>
          </a:p>
          <a:p>
            <a:r>
              <a:rPr lang="en-US" dirty="0" smtClean="0"/>
              <a:t>It is extremely important to note that the goal of the Union at the start of the Civil War </a:t>
            </a:r>
            <a:r>
              <a:rPr lang="en-US" b="1" i="1" u="sng" dirty="0" smtClean="0"/>
              <a:t>WAS NOT </a:t>
            </a:r>
            <a:r>
              <a:rPr lang="en-US" dirty="0" smtClean="0"/>
              <a:t>to end slavery.  Lincoln explicitly denounced ending slavery as a goal even in his inaugural address. </a:t>
            </a:r>
            <a:endParaRPr lang="en-US" dirty="0"/>
          </a:p>
        </p:txBody>
      </p:sp>
      <p:sp>
        <p:nvSpPr>
          <p:cNvPr id="4" name="Title 3"/>
          <p:cNvSpPr>
            <a:spLocks noGrp="1"/>
          </p:cNvSpPr>
          <p:nvPr>
            <p:ph type="title"/>
          </p:nvPr>
        </p:nvSpPr>
        <p:spPr/>
        <p:txBody>
          <a:bodyPr/>
          <a:lstStyle/>
          <a:p>
            <a:r>
              <a:rPr lang="en-US" dirty="0" smtClean="0"/>
              <a:t>The goals of the war</a:t>
            </a:r>
            <a:endParaRPr lang="en-US" dirty="0"/>
          </a:p>
        </p:txBody>
      </p:sp>
    </p:spTree>
    <p:extLst>
      <p:ext uri="{BB962C8B-B14F-4D97-AF65-F5344CB8AC3E}">
        <p14:creationId xmlns:p14="http://schemas.microsoft.com/office/powerpoint/2010/main" val="2257972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47800" y="1828800"/>
            <a:ext cx="5988519" cy="4694999"/>
          </a:xfrm>
        </p:spPr>
      </p:pic>
      <p:sp>
        <p:nvSpPr>
          <p:cNvPr id="4" name="Title 3"/>
          <p:cNvSpPr>
            <a:spLocks noGrp="1"/>
          </p:cNvSpPr>
          <p:nvPr>
            <p:ph type="title"/>
          </p:nvPr>
        </p:nvSpPr>
        <p:spPr/>
        <p:txBody>
          <a:bodyPr/>
          <a:lstStyle/>
          <a:p>
            <a:r>
              <a:rPr lang="en-US" dirty="0" smtClean="0"/>
              <a:t>The border states</a:t>
            </a:r>
            <a:endParaRPr lang="en-US" dirty="0"/>
          </a:p>
        </p:txBody>
      </p:sp>
    </p:spTree>
    <p:extLst>
      <p:ext uri="{BB962C8B-B14F-4D97-AF65-F5344CB8AC3E}">
        <p14:creationId xmlns:p14="http://schemas.microsoft.com/office/powerpoint/2010/main" val="3828156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r>
              <a:rPr lang="en-US" dirty="0" smtClean="0"/>
              <a:t>The population of the Northern states was over 22 Million.  Compared to the Confederacy’s 5.5 Million people, the Union had a huge population from which to draw soldiers.  </a:t>
            </a:r>
          </a:p>
          <a:p>
            <a:pPr marL="45720" indent="0">
              <a:buNone/>
            </a:pPr>
            <a:endParaRPr lang="en-US" dirty="0" smtClean="0"/>
          </a:p>
          <a:p>
            <a:r>
              <a:rPr lang="en-US" dirty="0" smtClean="0"/>
              <a:t>The network of railroads, canals, and highways in the Union was far superior to that of the Confederacy.  The Union had well over 20,000 miles of railroad tracks; the Confederacy had fewer than 10,000.  </a:t>
            </a:r>
          </a:p>
          <a:p>
            <a:pPr marL="45720" indent="0">
              <a:buNone/>
            </a:pPr>
            <a:endParaRPr lang="en-US" dirty="0" smtClean="0"/>
          </a:p>
          <a:p>
            <a:r>
              <a:rPr lang="en-US" dirty="0" smtClean="0"/>
              <a:t>The agricultural economy of the North was diversified enough to provide all of its soldiers with food and supplies. </a:t>
            </a:r>
          </a:p>
          <a:p>
            <a:pPr marL="45720" indent="0">
              <a:buNone/>
            </a:pPr>
            <a:endParaRPr lang="en-US" dirty="0" smtClean="0"/>
          </a:p>
          <a:p>
            <a:r>
              <a:rPr lang="en-US" dirty="0" smtClean="0"/>
              <a:t>The vast majority of the financial resources of the nation were in the North.</a:t>
            </a:r>
          </a:p>
        </p:txBody>
      </p:sp>
      <p:sp>
        <p:nvSpPr>
          <p:cNvPr id="4" name="Title 3"/>
          <p:cNvSpPr>
            <a:spLocks noGrp="1"/>
          </p:cNvSpPr>
          <p:nvPr>
            <p:ph type="title"/>
          </p:nvPr>
        </p:nvSpPr>
        <p:spPr/>
        <p:txBody>
          <a:bodyPr/>
          <a:lstStyle/>
          <a:p>
            <a:r>
              <a:rPr lang="en-US" dirty="0" smtClean="0"/>
              <a:t>Advantages of the Union</a:t>
            </a:r>
            <a:endParaRPr lang="en-US" dirty="0"/>
          </a:p>
        </p:txBody>
      </p:sp>
    </p:spTree>
    <p:extLst>
      <p:ext uri="{BB962C8B-B14F-4D97-AF65-F5344CB8AC3E}">
        <p14:creationId xmlns:p14="http://schemas.microsoft.com/office/powerpoint/2010/main" val="2859410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r>
              <a:rPr lang="en-US" dirty="0" smtClean="0"/>
              <a:t>The Confederacy had a strong military tradition, and many brilliant officers. </a:t>
            </a:r>
          </a:p>
          <a:p>
            <a:pPr marL="45720" indent="0">
              <a:buNone/>
            </a:pPr>
            <a:endParaRPr lang="en-US" dirty="0" smtClean="0"/>
          </a:p>
          <a:p>
            <a:r>
              <a:rPr lang="en-US" dirty="0" smtClean="0"/>
              <a:t>The goal of the South was much easier to achieve.</a:t>
            </a:r>
          </a:p>
          <a:p>
            <a:endParaRPr lang="en-US" dirty="0"/>
          </a:p>
          <a:p>
            <a:r>
              <a:rPr lang="en-US" dirty="0" smtClean="0"/>
              <a:t>The Confederacy was self-sufficient agriculturally. </a:t>
            </a:r>
          </a:p>
          <a:p>
            <a:endParaRPr lang="en-US" dirty="0"/>
          </a:p>
          <a:p>
            <a:r>
              <a:rPr lang="en-US" dirty="0" smtClean="0"/>
              <a:t>Much of the fighting would take place in the South, and this gave the Confederacy a huge advantage when it came to knowledge of the terrain. </a:t>
            </a:r>
          </a:p>
          <a:p>
            <a:endParaRPr lang="en-US" dirty="0"/>
          </a:p>
          <a:p>
            <a:r>
              <a:rPr lang="en-US" dirty="0" smtClean="0"/>
              <a:t>The Confederacy believed the since France and England depended upon Southern cotton, they may intervene in the war.</a:t>
            </a:r>
          </a:p>
        </p:txBody>
      </p:sp>
      <p:sp>
        <p:nvSpPr>
          <p:cNvPr id="4" name="Title 3"/>
          <p:cNvSpPr>
            <a:spLocks noGrp="1"/>
          </p:cNvSpPr>
          <p:nvPr>
            <p:ph type="title"/>
          </p:nvPr>
        </p:nvSpPr>
        <p:spPr/>
        <p:txBody>
          <a:bodyPr/>
          <a:lstStyle/>
          <a:p>
            <a:r>
              <a:rPr lang="en-US" dirty="0" smtClean="0"/>
              <a:t>Advantages of the confederacy </a:t>
            </a:r>
            <a:endParaRPr lang="en-US" dirty="0"/>
          </a:p>
        </p:txBody>
      </p:sp>
    </p:spTree>
    <p:extLst>
      <p:ext uri="{BB962C8B-B14F-4D97-AF65-F5344CB8AC3E}">
        <p14:creationId xmlns:p14="http://schemas.microsoft.com/office/powerpoint/2010/main" val="3050848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09600" y="1752600"/>
            <a:ext cx="5594879" cy="4406900"/>
          </a:xfrm>
        </p:spPr>
      </p:pic>
      <p:sp>
        <p:nvSpPr>
          <p:cNvPr id="4" name="Title 3"/>
          <p:cNvSpPr>
            <a:spLocks noGrp="1"/>
          </p:cNvSpPr>
          <p:nvPr>
            <p:ph type="title"/>
          </p:nvPr>
        </p:nvSpPr>
        <p:spPr/>
        <p:txBody>
          <a:bodyPr/>
          <a:lstStyle/>
          <a:p>
            <a:r>
              <a:rPr lang="en-US" dirty="0" smtClean="0"/>
              <a:t>The anaconda plan – </a:t>
            </a:r>
            <a:br>
              <a:rPr lang="en-US" dirty="0" smtClean="0"/>
            </a:br>
            <a:r>
              <a:rPr lang="en-US" dirty="0" smtClean="0"/>
              <a:t>gen. Winfield Scott</a:t>
            </a:r>
            <a:endParaRPr lang="en-US" dirty="0"/>
          </a:p>
        </p:txBody>
      </p:sp>
      <p:sp>
        <p:nvSpPr>
          <p:cNvPr id="7" name="Rounded Rectangle 6"/>
          <p:cNvSpPr/>
          <p:nvPr/>
        </p:nvSpPr>
        <p:spPr>
          <a:xfrm>
            <a:off x="6553200" y="1828800"/>
            <a:ext cx="2133600" cy="43434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1600" dirty="0" smtClean="0"/>
              <a:t>General Winfield Scott’s Anaconda Plan was designed to strangle the Confederacy into submission.  Unable to trade their cotton for goods – military supplies, food, and finished goods, in particular – the South would be forced to capitulate. The plan was effective – over a long, long time. </a:t>
            </a:r>
            <a:endParaRPr lang="en-US" sz="1600" dirty="0"/>
          </a:p>
        </p:txBody>
      </p:sp>
    </p:spTree>
    <p:extLst>
      <p:ext uri="{BB962C8B-B14F-4D97-AF65-F5344CB8AC3E}">
        <p14:creationId xmlns:p14="http://schemas.microsoft.com/office/powerpoint/2010/main" val="36997372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276</TotalTime>
  <Words>2357</Words>
  <Application>Microsoft Office PowerPoint</Application>
  <PresentationFormat>On-screen Show (4:3)</PresentationFormat>
  <Paragraphs>82</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Grid</vt:lpstr>
      <vt:lpstr>The united States civil war, 1861 - 1865</vt:lpstr>
      <vt:lpstr>Lincoln and his cabinet</vt:lpstr>
      <vt:lpstr>Fort Sumter and secession</vt:lpstr>
      <vt:lpstr>Lincoln Calls up 75,000</vt:lpstr>
      <vt:lpstr>The goals of the war</vt:lpstr>
      <vt:lpstr>The border states</vt:lpstr>
      <vt:lpstr>Advantages of the Union</vt:lpstr>
      <vt:lpstr>Advantages of the confederacy </vt:lpstr>
      <vt:lpstr>The anaconda plan –  gen. Winfield Scott</vt:lpstr>
      <vt:lpstr>“The Great Skedaddle” </vt:lpstr>
      <vt:lpstr>Enter george mcClellan</vt:lpstr>
      <vt:lpstr>The peninsula campaign</vt:lpstr>
      <vt:lpstr>The seven days battles</vt:lpstr>
      <vt:lpstr>The ironclads meet</vt:lpstr>
      <vt:lpstr>antietam</vt:lpstr>
      <vt:lpstr>Fortress Monroe’s “Contraband”</vt:lpstr>
      <vt:lpstr>The emancipation proclamation</vt:lpstr>
      <vt:lpstr>African American Soldiers</vt:lpstr>
      <vt:lpstr>Fredericksburg</vt:lpstr>
      <vt:lpstr>Chancellorsville</vt:lpstr>
      <vt:lpstr>“unconditional Surrender” Grant</vt:lpstr>
      <vt:lpstr>“Damn the Torpedoes, Full Speed ahead!” </vt:lpstr>
      <vt:lpstr>Vicksburg: Prairie Dog town</vt:lpstr>
      <vt:lpstr>Copperheads and the Draft</vt:lpstr>
      <vt:lpstr>Gettysburg</vt:lpstr>
      <vt:lpstr>Gettysburg</vt:lpstr>
      <vt:lpstr>Gettysburg</vt:lpstr>
      <vt:lpstr>The Gettysburg address</vt:lpstr>
      <vt:lpstr>Cold harbor</vt:lpstr>
      <vt:lpstr>Siege of Petersburg</vt:lpstr>
      <vt:lpstr>Sherman’s March to the sea</vt:lpstr>
      <vt:lpstr>Surrender at Appomattox</vt:lpstr>
      <vt:lpstr>Consequences of the war </vt:lpstr>
      <vt:lpstr>Lincoln’s martyrdom </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united States civil war, 1861 - 1865</dc:title>
  <dc:creator>Adam Henry</dc:creator>
  <cp:lastModifiedBy>Adam</cp:lastModifiedBy>
  <cp:revision>17</cp:revision>
  <dcterms:created xsi:type="dcterms:W3CDTF">2013-04-12T17:06:20Z</dcterms:created>
  <dcterms:modified xsi:type="dcterms:W3CDTF">2013-04-23T21:46:58Z</dcterms:modified>
</cp:coreProperties>
</file>